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8" r:id="rId17"/>
    <p:sldId id="261" r:id="rId18"/>
    <p:sldId id="276" r:id="rId19"/>
    <p:sldId id="282" r:id="rId20"/>
    <p:sldId id="281" r:id="rId21"/>
    <p:sldId id="257" r:id="rId22"/>
    <p:sldId id="285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6327"/>
  </p:normalViewPr>
  <p:slideViewPr>
    <p:cSldViewPr snapToGrid="0">
      <p:cViewPr varScale="1">
        <p:scale>
          <a:sx n="122" d="100"/>
          <a:sy n="122" d="100"/>
        </p:scale>
        <p:origin x="240" y="328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noted that the location of the dispersive wave in the simulation occurs about exactly where it’s predicted to occur by the phase mismatch calculation, which is a good sanity check. In these simulations I accidentally used 1560 nm as the pump rather than 1550 nm, but I don’t think that is a big deal.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PyNLO</a:t>
            </a:r>
            <a:r>
              <a:rPr lang="en-US" dirty="0"/>
              <a:t> simulations can be used to predict, however, what the conversion efficiency is for that dispersive wave. For example, the ones that occur close to 5 um have pretty large mode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75B5F-4D0C-40FC-9603-4AAB94E90B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8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EA26-F896-0060-9001-D88FB48D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45216-94D5-4976-4B10-EBA570CA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  <p:pic>
        <p:nvPicPr>
          <p:cNvPr id="6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51C2F0B9-D3A1-73A4-E130-C73D441DB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987" y="1226817"/>
            <a:ext cx="7327396" cy="5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12483E-1D74-03FF-E0A5-30807F7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93D3D1-4A72-1141-8084-41B7E9D87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figures in the following two slides are 300 dpi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D15CF-AAA9-F254-913F-15F02A4A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1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FC4C-045A-89D3-4B45-8033473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SPM: dispersive wave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344C0-3516-6915-E57C-8F575AC6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FAF778-0C60-7D28-B853-789E6EA64500}"/>
              </a:ext>
            </a:extLst>
          </p:cNvPr>
          <p:cNvGrpSpPr/>
          <p:nvPr/>
        </p:nvGrpSpPr>
        <p:grpSpPr>
          <a:xfrm>
            <a:off x="-893" y="1252616"/>
            <a:ext cx="12193786" cy="4815208"/>
            <a:chOff x="-1786" y="1206062"/>
            <a:chExt cx="12193786" cy="48152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AF22A1-2600-057C-6F67-BFEC1D80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86" y="1206062"/>
              <a:ext cx="12193786" cy="44458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82A2CB-D609-24F1-AC02-1818D5AC6BCD}"/>
                </a:ext>
              </a:extLst>
            </p:cNvPr>
            <p:cNvSpPr txBox="1"/>
            <p:nvPr/>
          </p:nvSpPr>
          <p:spPr>
            <a:xfrm>
              <a:off x="3124838" y="5651938"/>
              <a:ext cx="5940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etch depth is swept at fixed etch width for each curve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73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A5C85-9906-8B6D-226C-83333B5C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B94AB4-CB79-72F9-B254-A9C8BA326B20}"/>
              </a:ext>
            </a:extLst>
          </p:cNvPr>
          <p:cNvGrpSpPr/>
          <p:nvPr/>
        </p:nvGrpSpPr>
        <p:grpSpPr>
          <a:xfrm>
            <a:off x="0" y="1904995"/>
            <a:ext cx="12185234" cy="3363310"/>
            <a:chOff x="0" y="1912883"/>
            <a:chExt cx="12423228" cy="3429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C11412-317B-6096-07E1-C3D705D24E7F}"/>
                </a:ext>
              </a:extLst>
            </p:cNvPr>
            <p:cNvGrpSpPr/>
            <p:nvPr/>
          </p:nvGrpSpPr>
          <p:grpSpPr>
            <a:xfrm>
              <a:off x="0" y="1912883"/>
              <a:ext cx="7771920" cy="3429000"/>
              <a:chOff x="0" y="0"/>
              <a:chExt cx="12192000" cy="53791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3FE9BC-4D7F-54FE-9E38-DE1B5FC1D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80D35C8-650A-FFB6-E0C9-39AF04C4B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D2DDD0-7E0A-5BB9-299B-384BF31DC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15DEF7-842E-5EBE-0953-FF54F4924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1C6674E-0D8A-C30F-2596-96B955A35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8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7426D7F-504D-B736-587F-6A6A1423B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8000" y="2331156"/>
                <a:ext cx="4064000" cy="3048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B61674-463C-AE8D-1D60-0E786B1F062A}"/>
                </a:ext>
              </a:extLst>
            </p:cNvPr>
            <p:cNvGrpSpPr/>
            <p:nvPr/>
          </p:nvGrpSpPr>
          <p:grpSpPr>
            <a:xfrm>
              <a:off x="7771919" y="1914216"/>
              <a:ext cx="4651309" cy="3427667"/>
              <a:chOff x="838200" y="975398"/>
              <a:chExt cx="8127534" cy="538095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93714E-E3E9-1C5F-5519-FAB68F01A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977462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F52D09B-A433-764C-DE53-E8ECDD253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0" y="330835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AFB2A9E-6668-E5E9-CA9A-BF24BF4A0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1734" y="975398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273F8C-D056-A0D2-4AD3-53BC3370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5798" y="3306286"/>
                <a:ext cx="4059936" cy="3044952"/>
              </a:xfrm>
              <a:prstGeom prst="rect">
                <a:avLst/>
              </a:prstGeom>
            </p:spPr>
          </p:pic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DFA5DD0-EC3B-C2C0-E8A2-822696BB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</a:t>
            </a:r>
          </a:p>
        </p:txBody>
      </p:sp>
    </p:spTree>
    <p:extLst>
      <p:ext uri="{BB962C8B-B14F-4D97-AF65-F5344CB8AC3E}">
        <p14:creationId xmlns:p14="http://schemas.microsoft.com/office/powerpoint/2010/main" val="299723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F3A0CA-9CB9-A4A3-4EEA-C5152416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pulse, model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2DA30-54C0-B25D-B62F-4B5C063D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51F5D3-666C-A5EE-DFDC-090EEAAABD43}"/>
              </a:ext>
            </a:extLst>
          </p:cNvPr>
          <p:cNvGrpSpPr/>
          <p:nvPr/>
        </p:nvGrpSpPr>
        <p:grpSpPr>
          <a:xfrm>
            <a:off x="1980145" y="976773"/>
            <a:ext cx="7657842" cy="5671021"/>
            <a:chOff x="2031999" y="761999"/>
            <a:chExt cx="8231711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492E77-3E04-EA2D-B026-496D8B1B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3809999"/>
              <a:ext cx="4167711" cy="2390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C46290-1147-756C-86BA-C4A2BC93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761999"/>
              <a:ext cx="4064000" cy="304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570404-B408-3E0B-7534-C19C5790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1999" y="761999"/>
              <a:ext cx="4064000" cy="304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6A22C-C397-10AA-8E16-8D750AF0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1999" y="3809999"/>
              <a:ext cx="4064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0C1F-A5BA-6C77-2B73-69BF6A37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particular example: 300 </a:t>
            </a:r>
            <a:r>
              <a:rPr lang="en-US" dirty="0" err="1"/>
              <a:t>pJ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DBA6F-2CD9-D796-DFBF-0FC8D00A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22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F4FA0E-EDFC-4654-2CAA-C34B448EC7AE}"/>
              </a:ext>
            </a:extLst>
          </p:cNvPr>
          <p:cNvGrpSpPr/>
          <p:nvPr/>
        </p:nvGrpSpPr>
        <p:grpSpPr>
          <a:xfrm>
            <a:off x="2193156" y="1003737"/>
            <a:ext cx="7805686" cy="5854262"/>
            <a:chOff x="2193156" y="1003737"/>
            <a:chExt cx="7805686" cy="58542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E19B99-224A-50BD-8211-3451C264C496}"/>
                </a:ext>
              </a:extLst>
            </p:cNvPr>
            <p:cNvGrpSpPr/>
            <p:nvPr/>
          </p:nvGrpSpPr>
          <p:grpSpPr>
            <a:xfrm>
              <a:off x="2193159" y="1003737"/>
              <a:ext cx="7805683" cy="5854262"/>
              <a:chOff x="2032000" y="691055"/>
              <a:chExt cx="8128000" cy="6096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30C1DEE-4F3E-DDA9-1DE0-639252E64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691055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AAB1EAB-CB83-9A8F-AA39-E12C40F5C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3739055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A358D9C-441C-C220-9BCE-6D11C211B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3739055"/>
                <a:ext cx="4064000" cy="3048000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5C4079-F2FE-DBF8-472E-714AFB3C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3156" y="1007656"/>
              <a:ext cx="3902843" cy="2927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50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204C-E72A-1A1B-F907-5E332E81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Pulse energy comparison for longer wavelengths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5826C-F12B-0248-C64A-162AEA2F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649654-E722-D167-0291-1EEB7D4C3395}"/>
              </a:ext>
            </a:extLst>
          </p:cNvPr>
          <p:cNvGrpSpPr/>
          <p:nvPr/>
        </p:nvGrpSpPr>
        <p:grpSpPr>
          <a:xfrm>
            <a:off x="2032000" y="1318657"/>
            <a:ext cx="8128001" cy="3353958"/>
            <a:chOff x="364359" y="1599042"/>
            <a:chExt cx="8128001" cy="335395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6CFF4B-3F0B-C56E-2C99-6650C3D8F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359" y="1905000"/>
              <a:ext cx="4064000" cy="304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FA4E69-867C-13DF-3B4E-04C0FFC5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8359" y="1905000"/>
              <a:ext cx="4064001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5B99256-99C7-416D-E4B6-A5F3AF915A30}"/>
                </a:ext>
              </a:extLst>
            </p:cNvPr>
            <p:cNvSpPr txBox="1"/>
            <p:nvPr/>
          </p:nvSpPr>
          <p:spPr>
            <a:xfrm>
              <a:off x="1839310" y="1599042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 </a:t>
              </a:r>
              <a:r>
                <a:rPr lang="en-US" dirty="0" err="1"/>
                <a:t>pJ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7751A0-9AFF-E19C-AE11-78CA9616B453}"/>
                </a:ext>
              </a:extLst>
            </p:cNvPr>
            <p:cNvSpPr txBox="1"/>
            <p:nvPr/>
          </p:nvSpPr>
          <p:spPr>
            <a:xfrm>
              <a:off x="6460359" y="1599042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300 </a:t>
              </a:r>
              <a:r>
                <a:rPr lang="en-US" dirty="0" err="1"/>
                <a:t>pJ</a:t>
              </a:r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A7DDDA-15A1-9930-E39E-E3439B13D2A3}"/>
              </a:ext>
            </a:extLst>
          </p:cNvPr>
          <p:cNvSpPr txBox="1"/>
          <p:nvPr/>
        </p:nvSpPr>
        <p:spPr>
          <a:xfrm>
            <a:off x="3368565" y="4672615"/>
            <a:ext cx="545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location of the dispersive wave is more or less determined entirely by the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conversion efficiency can be very dependent on pulse energy. Higher pulse energies are needed to push out to longer wavelengths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4466279-1E4C-29E2-6C8C-0819DE1C74A0}"/>
              </a:ext>
            </a:extLst>
          </p:cNvPr>
          <p:cNvSpPr/>
          <p:nvPr/>
        </p:nvSpPr>
        <p:spPr>
          <a:xfrm>
            <a:off x="5591503" y="1624615"/>
            <a:ext cx="504496" cy="1181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769D03-FD52-B1F1-AAC2-0CD69EADE814}"/>
              </a:ext>
            </a:extLst>
          </p:cNvPr>
          <p:cNvSpPr/>
          <p:nvPr/>
        </p:nvSpPr>
        <p:spPr>
          <a:xfrm>
            <a:off x="9560326" y="1624615"/>
            <a:ext cx="504496" cy="1181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1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1137</TotalTime>
  <Words>386</Words>
  <Application>Microsoft Macintosh PowerPoint</Application>
  <PresentationFormat>Widescreen</PresentationFormat>
  <Paragraphs>59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PowerPoint Presentation</vt:lpstr>
      <vt:lpstr>Scratch Slides</vt:lpstr>
      <vt:lpstr>FDTD solver for taper transmission coefficient</vt:lpstr>
      <vt:lpstr>PICARD Proposal</vt:lpstr>
      <vt:lpstr>SPM: dispersive wave generation</vt:lpstr>
      <vt:lpstr>100 pJ, 50 fs pulse</vt:lpstr>
      <vt:lpstr>100 pJ, 50 fs pulse, model example</vt:lpstr>
      <vt:lpstr>A particular example: 300 pJ</vt:lpstr>
      <vt:lpstr>Pulse energy comparison for longer wavelengths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27</cp:revision>
  <dcterms:created xsi:type="dcterms:W3CDTF">2022-06-07T10:08:22Z</dcterms:created>
  <dcterms:modified xsi:type="dcterms:W3CDTF">2023-01-03T08:14:49Z</dcterms:modified>
</cp:coreProperties>
</file>